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4" r:id="rId2"/>
  </p:sldMasterIdLst>
  <p:notesMasterIdLst>
    <p:notesMasterId r:id="rId17"/>
  </p:notesMasterIdLst>
  <p:sldIdLst>
    <p:sldId id="256" r:id="rId3"/>
    <p:sldId id="429" r:id="rId4"/>
    <p:sldId id="403" r:id="rId5"/>
    <p:sldId id="426" r:id="rId6"/>
    <p:sldId id="420" r:id="rId7"/>
    <p:sldId id="431" r:id="rId8"/>
    <p:sldId id="421" r:id="rId9"/>
    <p:sldId id="432" r:id="rId10"/>
    <p:sldId id="425" r:id="rId11"/>
    <p:sldId id="406" r:id="rId12"/>
    <p:sldId id="409" r:id="rId13"/>
    <p:sldId id="411" r:id="rId14"/>
    <p:sldId id="434" r:id="rId15"/>
    <p:sldId id="43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33333"/>
    <a:srgbClr val="558ED5"/>
    <a:srgbClr val="0000FF"/>
    <a:srgbClr val="003BB0"/>
    <a:srgbClr val="CC3300"/>
    <a:srgbClr val="006699"/>
    <a:srgbClr val="002F8E"/>
    <a:srgbClr val="0066CC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3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8FA26F-0829-43F9-B76E-C5ABCA638063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97CD6-3EDC-43A1-BFE6-556DB01E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65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97CD6-3EDC-43A1-BFE6-556DB01E9D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99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784225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rgbClr val="FF0000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6697F-956B-4229-92C3-32F7736DEE4B}" type="datetime1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85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88607-95F0-4195-84A5-1734AA064A90}" type="datetime1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5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DC99-AE93-4F9A-901A-963A0D10D93C}" type="datetime1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3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4EE46-CF67-4166-859A-66F80222A741}" type="datetime1">
              <a:rPr lang="en-US" smtClean="0"/>
              <a:t>12/4/2013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000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784225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rgbClr val="FF0000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39CE-6465-4CBC-9AF4-C2963FDEB1BB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12/4/2013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Meeting,  12/13/13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283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9AED-A489-4F10-998D-2E00AD69C607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12/4/2013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37325"/>
            <a:ext cx="3429000" cy="244475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C.Woody, EIC Calorimeter Group Meeting,  12/13/13</a:t>
            </a:r>
            <a:endParaRPr lang="en-US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228600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fld id="{59EA4CFA-C3DC-4ADB-8A77-9C015038EFD0}" type="slidenum">
              <a:rPr lang="en-US" smtClean="0">
                <a:solidFill>
                  <a:srgbClr val="1F497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561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F4AB2-E021-49AC-94A6-5D0C1BD35289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12/4/2013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Meeting,  12/13/13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564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13E2A-D889-48EE-AF47-BF0D30A7C2AD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12/4/2013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Meeting,  12/13/13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576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5E50A-43AC-4942-B062-02FA9B2748A9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12/4/2013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Meeting,  12/13/13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1295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DFAD0-A9F6-462B-B442-BFE7A82666D5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12/4/2013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Meeting,  12/13/13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9943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5E18-5122-40BE-9E6A-5B0167C79718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12/4/2013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Meeting,  12/13/13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96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E0E29-AD32-42DF-96D1-1075629E2021}" type="datetime1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37325"/>
            <a:ext cx="3429000" cy="244475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228600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fld id="{59EA4CFA-C3DC-4ADB-8A77-9C015038EF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0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E499-2364-4A5B-A81C-85F8D1B62A56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12/4/2013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Meeting,  12/13/13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4403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F4BA-7F87-484E-9780-5E8CE5C248C8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12/4/2013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Meeting,  12/13/13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0227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EDCCF-9A06-4B9F-BE08-55041ECD4C9E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12/4/2013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Meeting,  12/13/13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9062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7F6D-4D90-417D-A3D9-5FCC6D012423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12/4/2013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Meeting,  12/13/13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3939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F659F-B7ED-4ABF-8EEB-C22E8931BC04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12/4/2013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Meeting,  12/13/13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8225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68411-1E75-4282-B2AC-1BEAF78D4C33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12/4/2013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37325"/>
            <a:ext cx="3429000" cy="244475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C.Woody, EIC Calorimeter Group Meeting,  12/13/13</a:t>
            </a:r>
            <a:endParaRPr lang="en-US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228600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fld id="{59EA4CFA-C3DC-4ADB-8A77-9C015038EFD0}" type="slidenum">
              <a:rPr lang="en-US" smtClean="0">
                <a:solidFill>
                  <a:srgbClr val="1F497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667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2B894-1360-4270-A8D1-73812AE028F4}" type="datetime1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0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9E04-2DA3-4A3E-B0CE-C3CCC2D1E513}" type="datetime1">
              <a:rPr lang="en-US" smtClean="0"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295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7F68E-076C-4772-9A79-1C80D1150118}" type="datetime1">
              <a:rPr lang="en-US" smtClean="0"/>
              <a:t>12/4/2013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0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09F9A-25BF-45BE-8676-679A9FC6929F}" type="datetime1">
              <a:rPr lang="en-US" smtClean="0"/>
              <a:t>12/4/2013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9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BA1F6-2141-4362-B201-B4C2D680F827}" type="datetime1">
              <a:rPr lang="en-US" smtClean="0"/>
              <a:t>12/4/2013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39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3DCD-378A-40C2-A503-020AFE829182}" type="datetime1">
              <a:rPr lang="en-US" smtClean="0"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0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D039C-BF7B-4711-9475-9A8E338BA9A2}" type="datetime1">
              <a:rPr lang="en-US" smtClean="0"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31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7820E-7866-4D4D-95EA-3A846C8D8302}" type="datetime1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84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1F798-D407-40DD-B91B-4F05C45F063A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12/4/2013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Meeting,  12/13/13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068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07592" y="1516912"/>
            <a:ext cx="66675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DAAEAE"/>
                    </a:gs>
                    <a:gs pos="50000">
                      <a:srgbClr val="FFCCCC"/>
                    </a:gs>
                    <a:gs pos="100000">
                      <a:srgbClr val="DAAEAE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Status of Calorimeter R&amp;D from PHENIX</a:t>
            </a:r>
            <a:endParaRPr lang="en-US" sz="32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752600" y="5218093"/>
            <a:ext cx="5334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EEEEBE"/>
                    </a:gs>
                    <a:gs pos="50000">
                      <a:srgbClr val="FFFFCC"/>
                    </a:gs>
                    <a:gs pos="100000">
                      <a:srgbClr val="EEEEBE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EIC Calorimeter Group Meeting</a:t>
            </a:r>
          </a:p>
          <a:p>
            <a:pPr algn="ctr"/>
            <a:endParaRPr lang="en-US" sz="1000" dirty="0">
              <a:solidFill>
                <a:srgbClr val="C00000"/>
              </a:solidFill>
            </a:endParaRPr>
          </a:p>
          <a:p>
            <a:pPr algn="ctr"/>
            <a:r>
              <a:rPr lang="en-US" sz="2000" dirty="0" smtClean="0">
                <a:solidFill>
                  <a:srgbClr val="CC6600"/>
                </a:solidFill>
              </a:rPr>
              <a:t>December </a:t>
            </a:r>
            <a:r>
              <a:rPr lang="en-US" sz="2000" dirty="0">
                <a:solidFill>
                  <a:srgbClr val="CC6600"/>
                </a:solidFill>
              </a:rPr>
              <a:t>5</a:t>
            </a:r>
            <a:r>
              <a:rPr lang="en-US" sz="2000" dirty="0" smtClean="0">
                <a:solidFill>
                  <a:srgbClr val="CC6600"/>
                </a:solidFill>
              </a:rPr>
              <a:t>, 2013 </a:t>
            </a:r>
            <a:endParaRPr lang="en-US" sz="2000" dirty="0">
              <a:solidFill>
                <a:srgbClr val="CC6600"/>
              </a:solidFill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771525" y="942975"/>
            <a:ext cx="7848600" cy="152400"/>
          </a:xfrm>
          <a:prstGeom prst="rect">
            <a:avLst/>
          </a:pr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pic>
        <p:nvPicPr>
          <p:cNvPr id="11" name="Picture 18" descr="BNL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66687"/>
            <a:ext cx="1751859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EIC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780" y="166687"/>
            <a:ext cx="741556" cy="685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7592" y="2984718"/>
            <a:ext cx="745060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S.Beckman¹, </a:t>
            </a:r>
            <a:r>
              <a:rPr lang="en-US" sz="2400" dirty="0" err="1" smtClean="0"/>
              <a:t>S.Boose</a:t>
            </a:r>
            <a:r>
              <a:rPr lang="en-US" sz="2400" dirty="0" smtClean="0"/>
              <a:t>, </a:t>
            </a:r>
            <a:r>
              <a:rPr lang="en-US" sz="2400" dirty="0" err="1"/>
              <a:t>J.Haggerty</a:t>
            </a:r>
            <a:r>
              <a:rPr lang="en-US" sz="2400" dirty="0"/>
              <a:t>, </a:t>
            </a:r>
            <a:r>
              <a:rPr lang="en-US" sz="2400" dirty="0" err="1" smtClean="0"/>
              <a:t>E.Kistenev</a:t>
            </a:r>
            <a:r>
              <a:rPr lang="en-US" sz="2400" dirty="0"/>
              <a:t>, </a:t>
            </a:r>
            <a:r>
              <a:rPr lang="en-US" sz="2400" dirty="0" err="1" smtClean="0"/>
              <a:t>C.Pinkenberg</a:t>
            </a:r>
            <a:r>
              <a:rPr lang="en-US" sz="2400" dirty="0" smtClean="0"/>
              <a:t>, </a:t>
            </a:r>
            <a:r>
              <a:rPr lang="en-US" sz="2400" dirty="0" err="1" smtClean="0"/>
              <a:t>S.Stoll</a:t>
            </a:r>
            <a:r>
              <a:rPr lang="en-US" sz="2400" dirty="0" smtClean="0"/>
              <a:t>, </a:t>
            </a:r>
            <a:r>
              <a:rPr lang="en-US" sz="2400" dirty="0" err="1"/>
              <a:t>C.Woody</a:t>
            </a:r>
            <a:r>
              <a:rPr lang="en-US" sz="2400" dirty="0"/>
              <a:t>, </a:t>
            </a:r>
            <a:r>
              <a:rPr lang="en-US" sz="2400" dirty="0" smtClean="0"/>
              <a:t>L.Xue²</a:t>
            </a:r>
            <a:endParaRPr lang="en-US" sz="2400" dirty="0"/>
          </a:p>
          <a:p>
            <a:pPr algn="ctr"/>
            <a:endParaRPr lang="en-US" sz="1600" dirty="0"/>
          </a:p>
          <a:p>
            <a:r>
              <a:rPr lang="en-US" sz="2000" dirty="0" smtClean="0">
                <a:solidFill>
                  <a:srgbClr val="003BB0"/>
                </a:solidFill>
              </a:rPr>
              <a:t>                   ¹ University of Colorado grad student</a:t>
            </a:r>
          </a:p>
          <a:p>
            <a:r>
              <a:rPr lang="en-US" sz="2000" dirty="0" smtClean="0">
                <a:solidFill>
                  <a:srgbClr val="003BB0"/>
                </a:solidFill>
              </a:rPr>
              <a:t>                   ² Georgia State University</a:t>
            </a:r>
            <a:endParaRPr lang="en-US" sz="2000" dirty="0">
              <a:solidFill>
                <a:srgbClr val="003BB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0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228600"/>
            <a:ext cx="82296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HCAL Prototype</a:t>
            </a:r>
            <a:endParaRPr lang="en-US" sz="3200" b="1" dirty="0"/>
          </a:p>
        </p:txBody>
      </p:sp>
      <p:pic>
        <p:nvPicPr>
          <p:cNvPr id="6" name="Picture 5" descr="2013-10-04-17.11.4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066800"/>
            <a:ext cx="6096000" cy="457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06825" y="5954233"/>
            <a:ext cx="4365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Being assembled in the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HiBay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in Physics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99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457" y="152400"/>
            <a:ext cx="82296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Testing of Calorimeter Components at Colorado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296081" y="6400800"/>
            <a:ext cx="1233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S.Beckman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5083"/>
            <a:ext cx="3251200" cy="2438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845" y="990600"/>
            <a:ext cx="3263153" cy="24473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220" y="999565"/>
            <a:ext cx="3251200" cy="2438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79059" y="3538061"/>
            <a:ext cx="6417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Light output and uniformity measurements of scintillating tiles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62000" y="4001184"/>
            <a:ext cx="3657600" cy="1787595"/>
            <a:chOff x="228600" y="4001184"/>
            <a:chExt cx="3657600" cy="1787595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4038600"/>
              <a:ext cx="3657600" cy="1750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752675" y="4001184"/>
              <a:ext cx="82586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Top fiber </a:t>
              </a:r>
              <a:endParaRPr lang="en-US" sz="11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209800" y="5973445"/>
            <a:ext cx="5141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Light Yield  ~ 18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p.e.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/”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mip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” (measured with </a:t>
            </a:r>
            <a:r>
              <a:rPr lang="en-US" baseline="30000" dirty="0" smtClean="0">
                <a:solidFill>
                  <a:schemeClr val="tx2">
                    <a:lumMod val="75000"/>
                  </a:schemeClr>
                </a:solidFill>
              </a:rPr>
              <a:t>90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Sr)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724400" y="4022779"/>
            <a:ext cx="3657600" cy="1763341"/>
            <a:chOff x="4052045" y="4022779"/>
            <a:chExt cx="3657600" cy="1763341"/>
          </a:xfrm>
        </p:grpSpPr>
        <p:pic>
          <p:nvPicPr>
            <p:cNvPr id="19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2045" y="4038600"/>
              <a:ext cx="3657600" cy="1747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5417094" y="4022779"/>
              <a:ext cx="10599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Bottom fiber </a:t>
              </a:r>
              <a:endParaRPr lang="en-US" sz="11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240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457" y="152400"/>
            <a:ext cx="82296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3200" b="1" dirty="0" err="1" smtClean="0"/>
              <a:t>Fermilab</a:t>
            </a:r>
            <a:r>
              <a:rPr lang="en-US" sz="3200" b="1" dirty="0" smtClean="0"/>
              <a:t> Beam Test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23857" y="5677030"/>
            <a:ext cx="807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Test of combined EMCAL and HCAL prototypes scheduled for Feb 5-25, 2014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88" y="990600"/>
            <a:ext cx="7791337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660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250" y="228600"/>
            <a:ext cx="8229600" cy="533399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Future R&amp;D Plans</a:t>
            </a:r>
            <a:endParaRPr lang="en-US" sz="32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8/15/13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57199" y="838200"/>
            <a:ext cx="8445795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hlink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buClr>
                <a:srgbClr val="C00000"/>
              </a:buClr>
              <a:buSzPct val="75000"/>
              <a:buFont typeface="Wingdings" pitchFamily="2" charset="2"/>
              <a:buChar char="q"/>
            </a:pPr>
            <a:r>
              <a:rPr lang="en-US" sz="2400" dirty="0">
                <a:solidFill>
                  <a:srgbClr val="000099"/>
                </a:solidFill>
              </a:rPr>
              <a:t>Test 7x7 prototype in test beam at </a:t>
            </a:r>
            <a:r>
              <a:rPr lang="en-US" sz="2400" dirty="0" err="1">
                <a:solidFill>
                  <a:srgbClr val="000099"/>
                </a:solidFill>
              </a:rPr>
              <a:t>Fermilab</a:t>
            </a:r>
            <a:r>
              <a:rPr lang="en-US" sz="2400" dirty="0">
                <a:solidFill>
                  <a:srgbClr val="000099"/>
                </a:solidFill>
              </a:rPr>
              <a:t> </a:t>
            </a:r>
            <a:r>
              <a:rPr lang="en-US" sz="2400" dirty="0" smtClean="0">
                <a:solidFill>
                  <a:srgbClr val="000099"/>
                </a:solidFill>
              </a:rPr>
              <a:t>(electrons up </a:t>
            </a:r>
            <a:r>
              <a:rPr lang="en-US" sz="2400" dirty="0">
                <a:solidFill>
                  <a:srgbClr val="000099"/>
                </a:solidFill>
              </a:rPr>
              <a:t>to ~ 8 </a:t>
            </a:r>
            <a:r>
              <a:rPr lang="en-US" sz="2400" dirty="0" err="1" smtClean="0">
                <a:solidFill>
                  <a:srgbClr val="000099"/>
                </a:solidFill>
              </a:rPr>
              <a:t>GeV</a:t>
            </a:r>
            <a:r>
              <a:rPr lang="en-US" sz="2400" dirty="0" smtClean="0">
                <a:solidFill>
                  <a:srgbClr val="000099"/>
                </a:solidFill>
              </a:rPr>
              <a:t>)</a:t>
            </a:r>
          </a:p>
          <a:p>
            <a:pPr>
              <a:buClr>
                <a:srgbClr val="C00000"/>
              </a:buClr>
              <a:buSzPct val="75000"/>
              <a:buFont typeface="Wingdings" pitchFamily="2" charset="2"/>
              <a:buChar char="q"/>
            </a:pPr>
            <a:endParaRPr lang="en-US" sz="800" dirty="0" smtClean="0">
              <a:solidFill>
                <a:srgbClr val="000099"/>
              </a:solidFill>
            </a:endParaRPr>
          </a:p>
          <a:p>
            <a:pPr>
              <a:buClr>
                <a:srgbClr val="C00000"/>
              </a:buClr>
              <a:buSzPct val="75000"/>
              <a:buFont typeface="Wingdings" pitchFamily="2" charset="2"/>
              <a:buChar char="q"/>
            </a:pPr>
            <a:r>
              <a:rPr lang="en-US" sz="2400" dirty="0">
                <a:solidFill>
                  <a:srgbClr val="000099"/>
                </a:solidFill>
              </a:rPr>
              <a:t>Test 7x7 prototype in test beam at SLAC </a:t>
            </a:r>
            <a:r>
              <a:rPr lang="en-US" sz="2400" dirty="0" smtClean="0">
                <a:solidFill>
                  <a:srgbClr val="000099"/>
                </a:solidFill>
              </a:rPr>
              <a:t>to </a:t>
            </a:r>
            <a:r>
              <a:rPr lang="en-US" sz="2400" dirty="0">
                <a:solidFill>
                  <a:srgbClr val="000099"/>
                </a:solidFill>
              </a:rPr>
              <a:t>obtain better measurement of energy </a:t>
            </a:r>
            <a:r>
              <a:rPr lang="en-US" sz="2400" dirty="0" smtClean="0">
                <a:solidFill>
                  <a:srgbClr val="000099"/>
                </a:solidFill>
              </a:rPr>
              <a:t>resolution</a:t>
            </a:r>
            <a:r>
              <a:rPr lang="en-US" sz="2400" dirty="0">
                <a:solidFill>
                  <a:srgbClr val="000099"/>
                </a:solidFill>
              </a:rPr>
              <a:t> </a:t>
            </a:r>
            <a:r>
              <a:rPr lang="en-US" sz="2400" dirty="0" smtClean="0">
                <a:solidFill>
                  <a:srgbClr val="000099"/>
                </a:solidFill>
              </a:rPr>
              <a:t>(electrons up </a:t>
            </a:r>
            <a:r>
              <a:rPr lang="en-US" sz="2400" dirty="0">
                <a:solidFill>
                  <a:srgbClr val="000099"/>
                </a:solidFill>
              </a:rPr>
              <a:t>to </a:t>
            </a:r>
            <a:r>
              <a:rPr lang="en-US" sz="2400" dirty="0" smtClean="0">
                <a:solidFill>
                  <a:srgbClr val="000099"/>
                </a:solidFill>
              </a:rPr>
              <a:t>~ 15 </a:t>
            </a:r>
            <a:r>
              <a:rPr lang="en-US" sz="2400" dirty="0" err="1" smtClean="0">
                <a:solidFill>
                  <a:srgbClr val="000099"/>
                </a:solidFill>
              </a:rPr>
              <a:t>GeV</a:t>
            </a:r>
            <a:r>
              <a:rPr lang="en-US" sz="2400" dirty="0" smtClean="0">
                <a:solidFill>
                  <a:srgbClr val="000099"/>
                </a:solidFill>
              </a:rPr>
              <a:t>)</a:t>
            </a:r>
            <a:endParaRPr lang="en-US" sz="2400" dirty="0">
              <a:solidFill>
                <a:srgbClr val="000099"/>
              </a:solidFill>
            </a:endParaRPr>
          </a:p>
          <a:p>
            <a:pPr>
              <a:buClr>
                <a:srgbClr val="C00000"/>
              </a:buClr>
              <a:buSzPct val="75000"/>
              <a:buFont typeface="Wingdings" pitchFamily="2" charset="2"/>
              <a:buChar char="q"/>
            </a:pPr>
            <a:endParaRPr lang="en-US" sz="800" dirty="0" smtClean="0">
              <a:solidFill>
                <a:schemeClr val="accent2"/>
              </a:solidFill>
            </a:endParaRPr>
          </a:p>
          <a:p>
            <a:pPr algn="l">
              <a:buClr>
                <a:srgbClr val="C00000"/>
              </a:buClr>
              <a:buSzPct val="75000"/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accent2"/>
                </a:solidFill>
              </a:rPr>
              <a:t>Continue development of thin W plates with THP</a:t>
            </a:r>
          </a:p>
          <a:p>
            <a:pPr marL="685800" lvl="1">
              <a:buClr>
                <a:srgbClr val="C00000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Produce larger plates (~ 1 m) and determine achievable tolerances</a:t>
            </a:r>
          </a:p>
          <a:p>
            <a:pPr marL="685800" lvl="1">
              <a:buClr>
                <a:srgbClr val="C00000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Determine if it is possible/cost effective to produce tapered plates</a:t>
            </a:r>
          </a:p>
          <a:p>
            <a:pPr marL="685800" lvl="1">
              <a:buClr>
                <a:srgbClr val="C00000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Determine if it is possible/cost effective to produce accordion shaped plates</a:t>
            </a:r>
          </a:p>
          <a:p>
            <a:pPr marL="0" indent="0" algn="l">
              <a:buClr>
                <a:srgbClr val="C00000"/>
              </a:buClr>
              <a:buSzPct val="75000"/>
            </a:pPr>
            <a:endParaRPr lang="en-US" sz="800" dirty="0" smtClean="0">
              <a:solidFill>
                <a:schemeClr val="accent2"/>
              </a:solidFill>
            </a:endParaRPr>
          </a:p>
          <a:p>
            <a:pPr algn="l">
              <a:buClr>
                <a:srgbClr val="C00000"/>
              </a:buClr>
              <a:buSzPct val="75000"/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accent2"/>
                </a:solidFill>
              </a:rPr>
              <a:t>Build large scale (~ 1m long) prototype module</a:t>
            </a:r>
          </a:p>
          <a:p>
            <a:pPr marL="857250" lvl="1" indent="-457200">
              <a:buClr>
                <a:srgbClr val="C00000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Develop technique for assembly aimed at industrialized process</a:t>
            </a:r>
          </a:p>
          <a:p>
            <a:pPr marL="857250" lvl="1" indent="-457200">
              <a:buClr>
                <a:srgbClr val="C00000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99"/>
                </a:solidFill>
              </a:rPr>
              <a:t>Develop technique for fiber layout to make fully projective towers</a:t>
            </a:r>
          </a:p>
          <a:p>
            <a:endParaRPr lang="en-US" sz="800" dirty="0" smtClean="0">
              <a:solidFill>
                <a:srgbClr val="000099"/>
              </a:solidFill>
            </a:endParaRPr>
          </a:p>
          <a:p>
            <a:pPr algn="l">
              <a:buClr>
                <a:srgbClr val="C00000"/>
              </a:buClr>
              <a:buSzPct val="75000"/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000099"/>
                </a:solidFill>
              </a:rPr>
              <a:t>Test new </a:t>
            </a:r>
            <a:r>
              <a:rPr lang="en-US" sz="2400" dirty="0" err="1" smtClean="0">
                <a:solidFill>
                  <a:srgbClr val="000099"/>
                </a:solidFill>
              </a:rPr>
              <a:t>SiPMs</a:t>
            </a:r>
            <a:r>
              <a:rPr lang="en-US" sz="2400" dirty="0" smtClean="0">
                <a:solidFill>
                  <a:srgbClr val="000099"/>
                </a:solidFill>
              </a:rPr>
              <a:t> from Hamamatsu</a:t>
            </a:r>
          </a:p>
          <a:p>
            <a:pPr algn="l">
              <a:buClr>
                <a:srgbClr val="C00000"/>
              </a:buClr>
              <a:buSzPct val="75000"/>
              <a:buFont typeface="Wingdings" pitchFamily="2" charset="2"/>
              <a:buChar char="q"/>
            </a:pPr>
            <a:endParaRPr lang="en-US" sz="800" dirty="0" smtClean="0">
              <a:solidFill>
                <a:srgbClr val="000099"/>
              </a:solidFill>
            </a:endParaRPr>
          </a:p>
          <a:p>
            <a:pPr algn="l">
              <a:buClr>
                <a:srgbClr val="C00000"/>
              </a:buClr>
              <a:buSzPct val="75000"/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000099"/>
                </a:solidFill>
              </a:rPr>
              <a:t>Continue development of readout system and electronics</a:t>
            </a:r>
          </a:p>
        </p:txBody>
      </p:sp>
    </p:spTree>
    <p:extLst>
      <p:ext uri="{BB962C8B-B14F-4D97-AF65-F5344CB8AC3E}">
        <p14:creationId xmlns:p14="http://schemas.microsoft.com/office/powerpoint/2010/main" val="262712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399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Budget for Future R&amp;D Plans</a:t>
            </a:r>
            <a:endParaRPr lang="en-US" sz="32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8/15/13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3056064"/>
              </p:ext>
            </p:extLst>
          </p:nvPr>
        </p:nvGraphicFramePr>
        <p:xfrm>
          <a:off x="2286000" y="1752600"/>
          <a:ext cx="4613275" cy="291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Worksheet" r:id="rId3" imgW="3047910" imgH="1924020" progId="Excel.Sheet.12">
                  <p:embed/>
                </p:oleObj>
              </mc:Choice>
              <mc:Fallback>
                <p:oleObj name="Worksheet" r:id="rId3" imgW="3047910" imgH="192402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0" y="1752600"/>
                        <a:ext cx="4613275" cy="2911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712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914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EMCAL Tilted Plate Configuration</a:t>
            </a:r>
            <a:br>
              <a:rPr lang="en-US" sz="2400" dirty="0" smtClean="0"/>
            </a:br>
            <a:r>
              <a:rPr lang="en-US" sz="2400" dirty="0" smtClean="0"/>
              <a:t>(Flat plates - No Accordion)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15200" y="6281455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L.Xue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04014"/>
            <a:ext cx="7596611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67000" y="1680788"/>
            <a:ext cx="17999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Tilt angle = 6.16°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0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296"/>
            <a:ext cx="8229600" cy="57943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New EMCAL Prototype</a:t>
            </a:r>
            <a:endParaRPr lang="en-US" sz="32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8828" y="5245894"/>
            <a:ext cx="53506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Test stack of 7 tower modules (not yet glued) </a:t>
            </a:r>
          </a:p>
          <a:p>
            <a:endParaRPr lang="en-US" sz="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Prototype will have 7x7 optically separated towers  </a:t>
            </a:r>
          </a:p>
        </p:txBody>
      </p:sp>
      <p:pic>
        <p:nvPicPr>
          <p:cNvPr id="9" name="Picture 4" descr="11212013 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1256414"/>
            <a:ext cx="388620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IMG_22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969" y="1360967"/>
            <a:ext cx="2833688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IMG_22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685437"/>
            <a:ext cx="156686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 descr="IMG_222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176" y="4685437"/>
            <a:ext cx="1510284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28663" y="729734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 mm (2 x 0.5 mm) flat W plates, 1 mm fibers, rear spacer for tapering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71600" y="6002019"/>
            <a:ext cx="2625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S. Stoll,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W.Lenz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&amp;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K.Jones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73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C.Woody</a:t>
            </a:r>
            <a:r>
              <a:rPr lang="en-US" dirty="0" smtClean="0"/>
              <a:t>, EIC Calorimeter Group Meeting,  12/13/13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457" y="152400"/>
            <a:ext cx="82296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EMCAL Prototype Assembly</a:t>
            </a:r>
            <a:endParaRPr lang="en-US" sz="3200" b="1" dirty="0"/>
          </a:p>
        </p:txBody>
      </p:sp>
      <p:pic>
        <p:nvPicPr>
          <p:cNvPr id="6" name="Picture 9" descr="IMG_21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6470"/>
            <a:ext cx="2836863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IMG_22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217" y="993221"/>
            <a:ext cx="20002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IMG_219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5" t="5264" r="14085" b="11605"/>
          <a:stretch/>
        </p:blipFill>
        <p:spPr bwMode="auto">
          <a:xfrm>
            <a:off x="245305" y="3464164"/>
            <a:ext cx="2955852" cy="243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4" descr="IMG_221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5" b="13385"/>
          <a:stretch/>
        </p:blipFill>
        <p:spPr bwMode="auto">
          <a:xfrm>
            <a:off x="3436215" y="3660221"/>
            <a:ext cx="2571053" cy="2822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IMG_222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335" t="-675" r="31210" b="675"/>
          <a:stretch/>
        </p:blipFill>
        <p:spPr bwMode="auto">
          <a:xfrm>
            <a:off x="4612377" y="3720970"/>
            <a:ext cx="4372135" cy="217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304800" y="3127117"/>
            <a:ext cx="2743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Epoxy</a:t>
            </a:r>
            <a:r>
              <a:rPr kumimoji="0" lang="en-US" alt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</a:t>
            </a:r>
            <a:r>
              <a:rPr kumimoji="0" lang="en-US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is applied to 2 tungsten plates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70493" y="5938281"/>
            <a:ext cx="29054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kern="0" noProof="0" dirty="0" smtClean="0">
                <a:solidFill>
                  <a:srgbClr val="000000"/>
                </a:solidFill>
              </a:rPr>
              <a:t>Twelve sandwiches are glued together to form a module</a:t>
            </a:r>
            <a:endParaRPr kumimoji="0" lang="en-US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6174981" y="5995673"/>
            <a:ext cx="278472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kern="0" dirty="0" smtClean="0">
                <a:solidFill>
                  <a:srgbClr val="000000"/>
                </a:solidFill>
              </a:rPr>
              <a:t>Readout end </a:t>
            </a:r>
            <a:r>
              <a:rPr lang="en-US" altLang="en-US" sz="1200" kern="0" dirty="0">
                <a:solidFill>
                  <a:srgbClr val="000000"/>
                </a:solidFill>
              </a:rPr>
              <a:t>o</a:t>
            </a:r>
            <a:r>
              <a:rPr lang="en-US" altLang="en-US" sz="1200" kern="0" dirty="0" smtClean="0">
                <a:solidFill>
                  <a:srgbClr val="000000"/>
                </a:solidFill>
              </a:rPr>
              <a:t>f module is potted with white reflecting epoxy. Other end is covered with 3M ESR reflector</a:t>
            </a:r>
            <a:endParaRPr kumimoji="0" lang="en-US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436215" y="3127117"/>
            <a:ext cx="28963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Plates and fiber layer are </a:t>
            </a:r>
            <a:r>
              <a:rPr lang="en-US" altLang="en-US" sz="1200" kern="0" dirty="0" smtClean="0">
                <a:solidFill>
                  <a:srgbClr val="000000"/>
                </a:solidFill>
              </a:rPr>
              <a:t>glued </a:t>
            </a:r>
            <a:r>
              <a:rPr lang="en-US" altLang="en-US" sz="1200" kern="0" dirty="0" smtClean="0">
                <a:solidFill>
                  <a:srgbClr val="000000"/>
                </a:solidFill>
              </a:rPr>
              <a:t>together under </a:t>
            </a:r>
            <a:r>
              <a:rPr lang="en-US" altLang="en-US" sz="1200" kern="0" dirty="0" smtClean="0">
                <a:solidFill>
                  <a:srgbClr val="000000"/>
                </a:solidFill>
              </a:rPr>
              <a:t>vacuum to form a “sandwich”</a:t>
            </a:r>
            <a:endParaRPr kumimoji="0" lang="en-US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18" name="Picture 15" descr="IMG_220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6215" y="1031395"/>
            <a:ext cx="2743200" cy="205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913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C.Woody, EIC Calorimeter Group Meeting,  12/13/13</a:t>
            </a:r>
            <a:endParaRPr lang="en-US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1F497D">
                    <a:lumMod val="60000"/>
                    <a:lumOff val="40000"/>
                  </a:srgbClr>
                </a:solidFill>
              </a:rPr>
              <a:pPr/>
              <a:t>5</a:t>
            </a:fld>
            <a:endParaRPr lang="en-US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457" y="152400"/>
            <a:ext cx="82296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Light Collection Cavities</a:t>
            </a:r>
            <a:endParaRPr lang="en-US" sz="32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02" y="1447800"/>
            <a:ext cx="3657600" cy="20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 descr="IMG_227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402" y="3886200"/>
            <a:ext cx="327660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IMG_228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572" y="1447800"/>
            <a:ext cx="3479800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IMG_227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572" y="3957637"/>
            <a:ext cx="335280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057400" y="884238"/>
            <a:ext cx="4853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Row of 7 cavities for testing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SiPM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placement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1457" y="6096000"/>
            <a:ext cx="8049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SiPMs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are mounted to small PCB and connected to a carrier board with shielded wires</a:t>
            </a:r>
          </a:p>
        </p:txBody>
      </p:sp>
    </p:spTree>
    <p:extLst>
      <p:ext uri="{BB962C8B-B14F-4D97-AF65-F5344CB8AC3E}">
        <p14:creationId xmlns:p14="http://schemas.microsoft.com/office/powerpoint/2010/main" val="310575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C.Woody, EIC Calorimeter Group Meeting,  12/13/13</a:t>
            </a:r>
            <a:endParaRPr lang="en-US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1F497D">
                    <a:lumMod val="60000"/>
                    <a:lumOff val="40000"/>
                  </a:srgbClr>
                </a:solidFill>
              </a:rPr>
              <a:pPr/>
              <a:t>6</a:t>
            </a:fld>
            <a:endParaRPr lang="en-US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445461" y="152400"/>
            <a:ext cx="8229600" cy="655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Connection to Readout Electronics</a:t>
            </a:r>
            <a:endParaRPr lang="en-US" sz="3200" b="1" dirty="0"/>
          </a:p>
        </p:txBody>
      </p:sp>
      <p:pic>
        <p:nvPicPr>
          <p:cNvPr id="6" name="Picture 5" descr="IMG_229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184" y="953387"/>
            <a:ext cx="329101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IMG_22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1600"/>
            <a:ext cx="318928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IMG_228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44"/>
          <a:stretch/>
        </p:blipFill>
        <p:spPr bwMode="auto">
          <a:xfrm>
            <a:off x="4847893" y="3873795"/>
            <a:ext cx="3657600" cy="249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699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558ED5"/>
                </a:solidFill>
              </a:rPr>
              <a:t>C.Woody, EIC Calorimeter Group Meeting,  12/13/13</a:t>
            </a:r>
            <a:endParaRPr lang="en-US" dirty="0">
              <a:solidFill>
                <a:srgbClr val="558ED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457" y="152400"/>
            <a:ext cx="82296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Light Collection Efficiency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96200" y="6194394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33333"/>
                </a:solidFill>
              </a:rPr>
              <a:t>S. Stoll</a:t>
            </a:r>
            <a:endParaRPr lang="en-US" sz="1600" dirty="0">
              <a:solidFill>
                <a:srgbClr val="333333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041551"/>
              </p:ext>
            </p:extLst>
          </p:nvPr>
        </p:nvGraphicFramePr>
        <p:xfrm>
          <a:off x="990600" y="1066800"/>
          <a:ext cx="5715000" cy="498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SPW 8.0 Graph" r:id="rId3" imgW="6665976" imgH="5818327" progId="SigmaPlotGraphicObject.7">
                  <p:embed/>
                </p:oleObj>
              </mc:Choice>
              <mc:Fallback>
                <p:oleObj name="SPW 8.0 Graph" r:id="rId3" imgW="6665976" imgH="5818327" progId="SigmaPlotGraphicObject.7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066800"/>
                        <a:ext cx="5715000" cy="4987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420832" y="4267200"/>
            <a:ext cx="285013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Average efficiency = 4.7%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Max/Min ratio = 1.7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52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457" y="152400"/>
            <a:ext cx="82296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Light Yield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61559" y="877150"/>
            <a:ext cx="8049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</a:rPr>
              <a:t>Light output from absorber stack was measured with cosmic rays for one tower module (12 scintillator layers) with directly coupled PMT 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895780"/>
              </p:ext>
            </p:extLst>
          </p:nvPr>
        </p:nvGraphicFramePr>
        <p:xfrm>
          <a:off x="304800" y="1905000"/>
          <a:ext cx="4572000" cy="374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SPW 8.0 Graph" r:id="rId3" imgW="5650078" imgH="4623206" progId="SigmaPlotGraphicObject.7">
                  <p:embed/>
                </p:oleObj>
              </mc:Choice>
              <mc:Fallback>
                <p:oleObj name="SPW 8.0 Graph" r:id="rId3" imgW="5650078" imgH="4623206" progId="SigmaPlotGraphicObjec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905000"/>
                        <a:ext cx="4572000" cy="374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814855" y="2057400"/>
            <a:ext cx="417674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Light yield from stack = 600 </a:t>
            </a:r>
            <a:r>
              <a:rPr lang="en-US" dirty="0" smtClean="0">
                <a:solidFill>
                  <a:srgbClr val="C00000"/>
                </a:solidFill>
                <a:latin typeface="Symbol" panose="05050102010706020507" pitchFamily="18" charset="2"/>
              </a:rPr>
              <a:t>g</a:t>
            </a:r>
            <a:r>
              <a:rPr lang="en-US" dirty="0" smtClean="0">
                <a:solidFill>
                  <a:srgbClr val="C00000"/>
                </a:solidFill>
              </a:rPr>
              <a:t>/MeV (energy deposited in scintillator)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Sampling fraction of 6.4% </a:t>
            </a:r>
          </a:p>
          <a:p>
            <a:r>
              <a:rPr lang="en-US" dirty="0">
                <a:solidFill>
                  <a:srgbClr val="C00000"/>
                </a:solidFill>
                <a:sym typeface="Symbol"/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 38,400 </a:t>
            </a:r>
            <a:r>
              <a:rPr lang="en-US" dirty="0" smtClean="0">
                <a:solidFill>
                  <a:srgbClr val="C00000"/>
                </a:solidFill>
                <a:latin typeface="Symbol" panose="05050102010706020507" pitchFamily="18" charset="2"/>
                <a:sym typeface="Symbol"/>
              </a:rPr>
              <a:t>g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/</a:t>
            </a:r>
            <a:r>
              <a:rPr lang="en-US" dirty="0" err="1" smtClean="0">
                <a:solidFill>
                  <a:srgbClr val="C00000"/>
                </a:solidFill>
                <a:sym typeface="Symbol"/>
              </a:rPr>
              <a:t>GeV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 in calorimeter</a:t>
            </a:r>
          </a:p>
          <a:p>
            <a:endParaRPr lang="en-US" dirty="0">
              <a:solidFill>
                <a:srgbClr val="C00000"/>
              </a:solidFill>
              <a:sym typeface="Symbol"/>
            </a:endParaRPr>
          </a:p>
          <a:p>
            <a:r>
              <a:rPr lang="en-US" dirty="0" smtClean="0">
                <a:solidFill>
                  <a:srgbClr val="C00000"/>
                </a:solidFill>
                <a:sym typeface="Symbol"/>
              </a:rPr>
              <a:t>Light collection efficiency of 4.7% from cavities  1800 </a:t>
            </a:r>
            <a:r>
              <a:rPr lang="en-US" dirty="0" smtClean="0">
                <a:solidFill>
                  <a:srgbClr val="C00000"/>
                </a:solidFill>
                <a:latin typeface="Symbol" panose="05050102010706020507" pitchFamily="18" charset="2"/>
                <a:sym typeface="Symbol"/>
              </a:rPr>
              <a:t>g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/</a:t>
            </a:r>
            <a:r>
              <a:rPr lang="en-US" dirty="0" err="1" smtClean="0">
                <a:solidFill>
                  <a:srgbClr val="C00000"/>
                </a:solidFill>
                <a:sym typeface="Symbol"/>
              </a:rPr>
              <a:t>GeV</a:t>
            </a:r>
            <a:endParaRPr lang="en-US" dirty="0" smtClean="0">
              <a:solidFill>
                <a:srgbClr val="C00000"/>
              </a:solidFill>
              <a:sym typeface="Symbol"/>
            </a:endParaRPr>
          </a:p>
          <a:p>
            <a:endParaRPr lang="en-US" dirty="0">
              <a:solidFill>
                <a:srgbClr val="C00000"/>
              </a:solidFill>
              <a:sym typeface="Symbol"/>
            </a:endParaRPr>
          </a:p>
          <a:p>
            <a:r>
              <a:rPr lang="en-US" dirty="0" err="1" smtClean="0">
                <a:solidFill>
                  <a:srgbClr val="C00000"/>
                </a:solidFill>
                <a:sym typeface="Symbol"/>
              </a:rPr>
              <a:t>SiPM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 PDE = 35% </a:t>
            </a:r>
            <a:endParaRPr lang="en-US" dirty="0">
              <a:solidFill>
                <a:srgbClr val="C00000"/>
              </a:solidFill>
              <a:latin typeface="Symbol" panose="05050102010706020507" pitchFamily="18" charset="2"/>
              <a:sym typeface="Symbol"/>
            </a:endParaRPr>
          </a:p>
          <a:p>
            <a:pPr marL="285750" indent="-285750">
              <a:buFont typeface="Symbol"/>
              <a:buChar char=" "/>
            </a:pPr>
            <a:r>
              <a:rPr lang="en-US" dirty="0" smtClean="0">
                <a:solidFill>
                  <a:srgbClr val="C00000"/>
                </a:solidFill>
                <a:latin typeface="Symbol" panose="05050102010706020507" pitchFamily="18" charset="2"/>
                <a:sym typeface="Symbol"/>
              </a:rPr>
              <a:t> 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630 </a:t>
            </a:r>
            <a:r>
              <a:rPr lang="en-US" dirty="0" err="1" smtClean="0">
                <a:solidFill>
                  <a:srgbClr val="C00000"/>
                </a:solidFill>
                <a:sym typeface="Symbol"/>
              </a:rPr>
              <a:t>p.e.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/</a:t>
            </a:r>
            <a:r>
              <a:rPr lang="en-US" dirty="0" err="1" smtClean="0">
                <a:solidFill>
                  <a:srgbClr val="C00000"/>
                </a:solidFill>
                <a:sym typeface="Symbol"/>
              </a:rPr>
              <a:t>GeV</a:t>
            </a:r>
            <a:endParaRPr lang="en-US" dirty="0" smtClean="0">
              <a:solidFill>
                <a:srgbClr val="C00000"/>
              </a:solidFill>
              <a:sym typeface="Symbol"/>
            </a:endParaRPr>
          </a:p>
          <a:p>
            <a:pPr marL="285750" indent="-285750">
              <a:buFont typeface="Symbol"/>
              <a:buChar char=" "/>
            </a:pPr>
            <a:endParaRPr lang="en-US" sz="800" dirty="0" smtClean="0">
              <a:solidFill>
                <a:srgbClr val="C00000"/>
              </a:solidFill>
              <a:sym typeface="Symbol"/>
            </a:endParaRPr>
          </a:p>
          <a:p>
            <a:pPr marL="285750" indent="-285750">
              <a:buFont typeface="Symbol"/>
              <a:buChar char=" "/>
            </a:pPr>
            <a:r>
              <a:rPr lang="en-US" dirty="0" smtClean="0">
                <a:solidFill>
                  <a:srgbClr val="C00000"/>
                </a:solidFill>
                <a:sym typeface="Symbol"/>
              </a:rPr>
              <a:t> 4% contribution to energy</a:t>
            </a:r>
          </a:p>
          <a:p>
            <a:pPr marL="285750" indent="-285750">
              <a:buFont typeface="Symbol"/>
              <a:buChar char=" "/>
            </a:pPr>
            <a:r>
              <a:rPr lang="en-US" dirty="0">
                <a:solidFill>
                  <a:srgbClr val="C00000"/>
                </a:solidFill>
                <a:sym typeface="Symbol"/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   resolution from photon statistics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62200" y="3353674"/>
            <a:ext cx="2055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333333"/>
                </a:solidFill>
              </a:rPr>
              <a:t>Light Yield = 600 </a:t>
            </a:r>
            <a:r>
              <a:rPr lang="en-US" sz="1400" dirty="0" smtClean="0">
                <a:solidFill>
                  <a:srgbClr val="333333"/>
                </a:solidFill>
                <a:latin typeface="Symbol" panose="05050102010706020507" pitchFamily="18" charset="2"/>
              </a:rPr>
              <a:t>g</a:t>
            </a:r>
            <a:r>
              <a:rPr lang="en-US" sz="1400" dirty="0" smtClean="0">
                <a:solidFill>
                  <a:srgbClr val="333333"/>
                </a:solidFill>
              </a:rPr>
              <a:t>/MeV</a:t>
            </a:r>
            <a:endParaRPr lang="en-US" sz="1400" dirty="0">
              <a:solidFill>
                <a:srgbClr val="33333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96200" y="6194394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33333"/>
                </a:solidFill>
              </a:rPr>
              <a:t>S. Stoll</a:t>
            </a:r>
            <a:endParaRPr lang="en-US" sz="160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64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Meeting,  12/13/13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457" y="152400"/>
            <a:ext cx="82296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Laser Calibration System</a:t>
            </a:r>
            <a:endParaRPr lang="en-US" sz="3200" b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75" y="3052762"/>
            <a:ext cx="2971800" cy="227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775" y="2900362"/>
            <a:ext cx="3903663" cy="292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90975" y="5491162"/>
            <a:ext cx="3246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Splitter fixture for testing uniformity/ efficiency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of 1x7 splitters 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613700" y="5883275"/>
            <a:ext cx="37401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1x7 splitter for distribution of laser calibration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light to light collection cells </a:t>
            </a:r>
          </a:p>
        </p:txBody>
      </p:sp>
      <p:grpSp>
        <p:nvGrpSpPr>
          <p:cNvPr id="49" name="Group 48"/>
          <p:cNvGrpSpPr>
            <a:grpSpLocks/>
          </p:cNvGrpSpPr>
          <p:nvPr/>
        </p:nvGrpSpPr>
        <p:grpSpPr bwMode="auto">
          <a:xfrm>
            <a:off x="1581575" y="1080201"/>
            <a:ext cx="6248400" cy="1676400"/>
            <a:chOff x="384" y="2832"/>
            <a:chExt cx="3936" cy="1056"/>
          </a:xfrm>
        </p:grpSpPr>
        <p:sp>
          <p:nvSpPr>
            <p:cNvPr id="50" name="Rectangle 8"/>
            <p:cNvSpPr>
              <a:spLocks noChangeArrowheads="1"/>
            </p:cNvSpPr>
            <p:nvPr/>
          </p:nvSpPr>
          <p:spPr bwMode="auto">
            <a:xfrm>
              <a:off x="672" y="3072"/>
              <a:ext cx="720" cy="240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1" name="Text Box 9"/>
            <p:cNvSpPr txBox="1">
              <a:spLocks noChangeArrowheads="1"/>
            </p:cNvSpPr>
            <p:nvPr/>
          </p:nvSpPr>
          <p:spPr bwMode="auto">
            <a:xfrm>
              <a:off x="384" y="2832"/>
              <a:ext cx="8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PiLas laser</a:t>
              </a:r>
            </a:p>
          </p:txBody>
        </p:sp>
        <p:sp>
          <p:nvSpPr>
            <p:cNvPr id="52" name="Line 10"/>
            <p:cNvSpPr>
              <a:spLocks noChangeShapeType="1"/>
            </p:cNvSpPr>
            <p:nvPr/>
          </p:nvSpPr>
          <p:spPr bwMode="auto">
            <a:xfrm>
              <a:off x="1392" y="3120"/>
              <a:ext cx="6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Line 11"/>
            <p:cNvSpPr>
              <a:spLocks noChangeShapeType="1"/>
            </p:cNvSpPr>
            <p:nvPr/>
          </p:nvSpPr>
          <p:spPr bwMode="auto">
            <a:xfrm>
              <a:off x="1680" y="3120"/>
              <a:ext cx="0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Rectangle 12"/>
            <p:cNvSpPr>
              <a:spLocks noChangeArrowheads="1"/>
            </p:cNvSpPr>
            <p:nvPr/>
          </p:nvSpPr>
          <p:spPr bwMode="auto">
            <a:xfrm>
              <a:off x="1632" y="3408"/>
              <a:ext cx="96" cy="240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55" name="Group 43"/>
            <p:cNvGrpSpPr>
              <a:grpSpLocks/>
            </p:cNvGrpSpPr>
            <p:nvPr/>
          </p:nvGrpSpPr>
          <p:grpSpPr bwMode="auto">
            <a:xfrm>
              <a:off x="2016" y="3120"/>
              <a:ext cx="912" cy="528"/>
              <a:chOff x="2016" y="3120"/>
              <a:chExt cx="912" cy="528"/>
            </a:xfrm>
          </p:grpSpPr>
          <p:sp>
            <p:nvSpPr>
              <p:cNvPr id="81" name="Line 13"/>
              <p:cNvSpPr>
                <a:spLocks noChangeShapeType="1"/>
              </p:cNvSpPr>
              <p:nvPr/>
            </p:nvSpPr>
            <p:spPr bwMode="auto">
              <a:xfrm>
                <a:off x="2016" y="3120"/>
                <a:ext cx="91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Line 14"/>
              <p:cNvSpPr>
                <a:spLocks noChangeShapeType="1"/>
              </p:cNvSpPr>
              <p:nvPr/>
            </p:nvSpPr>
            <p:spPr bwMode="auto">
              <a:xfrm>
                <a:off x="2016" y="3120"/>
                <a:ext cx="480" cy="9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Line 15"/>
              <p:cNvSpPr>
                <a:spLocks noChangeShapeType="1"/>
              </p:cNvSpPr>
              <p:nvPr/>
            </p:nvSpPr>
            <p:spPr bwMode="auto">
              <a:xfrm>
                <a:off x="2016" y="3120"/>
                <a:ext cx="432" cy="19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Line 16"/>
              <p:cNvSpPr>
                <a:spLocks noChangeShapeType="1"/>
              </p:cNvSpPr>
              <p:nvPr/>
            </p:nvSpPr>
            <p:spPr bwMode="auto">
              <a:xfrm>
                <a:off x="2016" y="3120"/>
                <a:ext cx="288" cy="19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" name="Line 17"/>
              <p:cNvSpPr>
                <a:spLocks noChangeShapeType="1"/>
              </p:cNvSpPr>
              <p:nvPr/>
            </p:nvSpPr>
            <p:spPr bwMode="auto">
              <a:xfrm>
                <a:off x="2016" y="3120"/>
                <a:ext cx="336" cy="33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" name="Line 18"/>
              <p:cNvSpPr>
                <a:spLocks noChangeShapeType="1"/>
              </p:cNvSpPr>
              <p:nvPr/>
            </p:nvSpPr>
            <p:spPr bwMode="auto">
              <a:xfrm>
                <a:off x="2016" y="3120"/>
                <a:ext cx="336" cy="52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Line 19"/>
              <p:cNvSpPr>
                <a:spLocks noChangeShapeType="1"/>
              </p:cNvSpPr>
              <p:nvPr/>
            </p:nvSpPr>
            <p:spPr bwMode="auto">
              <a:xfrm>
                <a:off x="2016" y="3120"/>
                <a:ext cx="192" cy="52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6" name="Group 42"/>
            <p:cNvGrpSpPr>
              <a:grpSpLocks/>
            </p:cNvGrpSpPr>
            <p:nvPr/>
          </p:nvGrpSpPr>
          <p:grpSpPr bwMode="auto">
            <a:xfrm>
              <a:off x="2928" y="3120"/>
              <a:ext cx="912" cy="576"/>
              <a:chOff x="2928" y="3120"/>
              <a:chExt cx="912" cy="576"/>
            </a:xfrm>
          </p:grpSpPr>
          <p:sp>
            <p:nvSpPr>
              <p:cNvPr id="74" name="Line 20"/>
              <p:cNvSpPr>
                <a:spLocks noChangeShapeType="1"/>
              </p:cNvSpPr>
              <p:nvPr/>
            </p:nvSpPr>
            <p:spPr bwMode="auto">
              <a:xfrm>
                <a:off x="2928" y="3120"/>
                <a:ext cx="91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Line 21"/>
              <p:cNvSpPr>
                <a:spLocks noChangeShapeType="1"/>
              </p:cNvSpPr>
              <p:nvPr/>
            </p:nvSpPr>
            <p:spPr bwMode="auto">
              <a:xfrm>
                <a:off x="2928" y="3120"/>
                <a:ext cx="912" cy="9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Line 22"/>
              <p:cNvSpPr>
                <a:spLocks noChangeShapeType="1"/>
              </p:cNvSpPr>
              <p:nvPr/>
            </p:nvSpPr>
            <p:spPr bwMode="auto">
              <a:xfrm>
                <a:off x="2928" y="3120"/>
                <a:ext cx="912" cy="19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Line 23"/>
              <p:cNvSpPr>
                <a:spLocks noChangeShapeType="1"/>
              </p:cNvSpPr>
              <p:nvPr/>
            </p:nvSpPr>
            <p:spPr bwMode="auto">
              <a:xfrm>
                <a:off x="2928" y="3120"/>
                <a:ext cx="912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Line 24"/>
              <p:cNvSpPr>
                <a:spLocks noChangeShapeType="1"/>
              </p:cNvSpPr>
              <p:nvPr/>
            </p:nvSpPr>
            <p:spPr bwMode="auto">
              <a:xfrm>
                <a:off x="2928" y="3120"/>
                <a:ext cx="912" cy="38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Line 25"/>
              <p:cNvSpPr>
                <a:spLocks noChangeShapeType="1"/>
              </p:cNvSpPr>
              <p:nvPr/>
            </p:nvSpPr>
            <p:spPr bwMode="auto">
              <a:xfrm>
                <a:off x="2928" y="3120"/>
                <a:ext cx="912" cy="4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Line 26"/>
              <p:cNvSpPr>
                <a:spLocks noChangeShapeType="1"/>
              </p:cNvSpPr>
              <p:nvPr/>
            </p:nvSpPr>
            <p:spPr bwMode="auto">
              <a:xfrm>
                <a:off x="2928" y="3120"/>
                <a:ext cx="912" cy="57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7" name="Group 41"/>
            <p:cNvGrpSpPr>
              <a:grpSpLocks/>
            </p:cNvGrpSpPr>
            <p:nvPr/>
          </p:nvGrpSpPr>
          <p:grpSpPr bwMode="auto">
            <a:xfrm>
              <a:off x="3840" y="3072"/>
              <a:ext cx="192" cy="720"/>
              <a:chOff x="3840" y="3072"/>
              <a:chExt cx="192" cy="720"/>
            </a:xfrm>
          </p:grpSpPr>
          <p:sp>
            <p:nvSpPr>
              <p:cNvPr id="67" name="AutoShape 29"/>
              <p:cNvSpPr>
                <a:spLocks noChangeArrowheads="1"/>
              </p:cNvSpPr>
              <p:nvPr/>
            </p:nvSpPr>
            <p:spPr bwMode="auto">
              <a:xfrm rot="10800000">
                <a:off x="3840" y="3072"/>
                <a:ext cx="192" cy="144"/>
              </a:xfrm>
              <a:prstGeom prst="flowChartDelay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8" name="AutoShape 30"/>
              <p:cNvSpPr>
                <a:spLocks noChangeArrowheads="1"/>
              </p:cNvSpPr>
              <p:nvPr/>
            </p:nvSpPr>
            <p:spPr bwMode="auto">
              <a:xfrm rot="10800000">
                <a:off x="3840" y="3168"/>
                <a:ext cx="192" cy="144"/>
              </a:xfrm>
              <a:prstGeom prst="flowChartDelay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9" name="AutoShape 31"/>
              <p:cNvSpPr>
                <a:spLocks noChangeArrowheads="1"/>
              </p:cNvSpPr>
              <p:nvPr/>
            </p:nvSpPr>
            <p:spPr bwMode="auto">
              <a:xfrm rot="10800000">
                <a:off x="3840" y="3264"/>
                <a:ext cx="192" cy="144"/>
              </a:xfrm>
              <a:prstGeom prst="flowChartDelay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0" name="AutoShape 32"/>
              <p:cNvSpPr>
                <a:spLocks noChangeArrowheads="1"/>
              </p:cNvSpPr>
              <p:nvPr/>
            </p:nvSpPr>
            <p:spPr bwMode="auto">
              <a:xfrm rot="10800000">
                <a:off x="3840" y="3360"/>
                <a:ext cx="192" cy="144"/>
              </a:xfrm>
              <a:prstGeom prst="flowChartDelay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1" name="AutoShape 33"/>
              <p:cNvSpPr>
                <a:spLocks noChangeArrowheads="1"/>
              </p:cNvSpPr>
              <p:nvPr/>
            </p:nvSpPr>
            <p:spPr bwMode="auto">
              <a:xfrm rot="10800000">
                <a:off x="3840" y="3456"/>
                <a:ext cx="192" cy="144"/>
              </a:xfrm>
              <a:prstGeom prst="flowChartDelay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2" name="AutoShape 34"/>
              <p:cNvSpPr>
                <a:spLocks noChangeArrowheads="1"/>
              </p:cNvSpPr>
              <p:nvPr/>
            </p:nvSpPr>
            <p:spPr bwMode="auto">
              <a:xfrm rot="10800000">
                <a:off x="3840" y="3552"/>
                <a:ext cx="192" cy="144"/>
              </a:xfrm>
              <a:prstGeom prst="flowChartDelay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3" name="AutoShape 35"/>
              <p:cNvSpPr>
                <a:spLocks noChangeArrowheads="1"/>
              </p:cNvSpPr>
              <p:nvPr/>
            </p:nvSpPr>
            <p:spPr bwMode="auto">
              <a:xfrm rot="10800000">
                <a:off x="3840" y="3648"/>
                <a:ext cx="192" cy="144"/>
              </a:xfrm>
              <a:prstGeom prst="flowChartDelay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58" name="Group 40"/>
            <p:cNvGrpSpPr>
              <a:grpSpLocks/>
            </p:cNvGrpSpPr>
            <p:nvPr/>
          </p:nvGrpSpPr>
          <p:grpSpPr bwMode="auto">
            <a:xfrm rot="5400000">
              <a:off x="4176" y="3024"/>
              <a:ext cx="96" cy="192"/>
              <a:chOff x="4416" y="3072"/>
              <a:chExt cx="96" cy="192"/>
            </a:xfrm>
          </p:grpSpPr>
          <p:sp>
            <p:nvSpPr>
              <p:cNvPr id="63" name="AutoShape 36"/>
              <p:cNvSpPr>
                <a:spLocks noChangeArrowheads="1"/>
              </p:cNvSpPr>
              <p:nvPr/>
            </p:nvSpPr>
            <p:spPr bwMode="auto">
              <a:xfrm>
                <a:off x="4416" y="3120"/>
                <a:ext cx="96" cy="48"/>
              </a:xfrm>
              <a:prstGeom prst="flowChartExtra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64" name="Line 37"/>
              <p:cNvSpPr>
                <a:spLocks noChangeShapeType="1"/>
              </p:cNvSpPr>
              <p:nvPr/>
            </p:nvSpPr>
            <p:spPr bwMode="auto">
              <a:xfrm>
                <a:off x="4464" y="3168"/>
                <a:ext cx="0" cy="9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" name="Line 38"/>
              <p:cNvSpPr>
                <a:spLocks noChangeShapeType="1"/>
              </p:cNvSpPr>
              <p:nvPr/>
            </p:nvSpPr>
            <p:spPr bwMode="auto">
              <a:xfrm flipV="1">
                <a:off x="4464" y="3072"/>
                <a:ext cx="0" cy="4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Line 39"/>
              <p:cNvSpPr>
                <a:spLocks noChangeShapeType="1"/>
              </p:cNvSpPr>
              <p:nvPr/>
            </p:nvSpPr>
            <p:spPr bwMode="auto">
              <a:xfrm>
                <a:off x="4416" y="3120"/>
                <a:ext cx="9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9" name="Text Box 44"/>
            <p:cNvSpPr txBox="1">
              <a:spLocks noChangeArrowheads="1"/>
            </p:cNvSpPr>
            <p:nvPr/>
          </p:nvSpPr>
          <p:spPr bwMode="auto">
            <a:xfrm>
              <a:off x="1344" y="3696"/>
              <a:ext cx="6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photodiode</a:t>
              </a:r>
            </a:p>
          </p:txBody>
        </p:sp>
        <p:sp>
          <p:nvSpPr>
            <p:cNvPr id="60" name="Text Box 45"/>
            <p:cNvSpPr txBox="1">
              <a:spLocks noChangeArrowheads="1"/>
            </p:cNvSpPr>
            <p:nvPr/>
          </p:nvSpPr>
          <p:spPr bwMode="auto">
            <a:xfrm>
              <a:off x="1488" y="2880"/>
              <a:ext cx="4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1:2 split</a:t>
              </a:r>
            </a:p>
          </p:txBody>
        </p:sp>
        <p:sp>
          <p:nvSpPr>
            <p:cNvPr id="61" name="Text Box 46"/>
            <p:cNvSpPr txBox="1">
              <a:spLocks noChangeArrowheads="1"/>
            </p:cNvSpPr>
            <p:nvPr/>
          </p:nvSpPr>
          <p:spPr bwMode="auto">
            <a:xfrm>
              <a:off x="2928" y="2880"/>
              <a:ext cx="4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1:7 split</a:t>
              </a:r>
            </a:p>
          </p:txBody>
        </p:sp>
        <p:sp>
          <p:nvSpPr>
            <p:cNvPr id="62" name="Text Box 47"/>
            <p:cNvSpPr txBox="1">
              <a:spLocks noChangeArrowheads="1"/>
            </p:cNvSpPr>
            <p:nvPr/>
          </p:nvSpPr>
          <p:spPr bwMode="auto">
            <a:xfrm>
              <a:off x="2016" y="2880"/>
              <a:ext cx="4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1:7 split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435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C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000099"/>
      </a:accent2>
      <a:accent3>
        <a:srgbClr val="000099"/>
      </a:accent3>
      <a:accent4>
        <a:srgbClr val="8064A2"/>
      </a:accent4>
      <a:accent5>
        <a:srgbClr val="4BACC6"/>
      </a:accent5>
      <a:accent6>
        <a:srgbClr val="0000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000C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000099"/>
      </a:accent2>
      <a:accent3>
        <a:srgbClr val="000099"/>
      </a:accent3>
      <a:accent4>
        <a:srgbClr val="8064A2"/>
      </a:accent4>
      <a:accent5>
        <a:srgbClr val="4BACC6"/>
      </a:accent5>
      <a:accent6>
        <a:srgbClr val="0000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3825</TotalTime>
  <Words>621</Words>
  <Application>Microsoft Office PowerPoint</Application>
  <PresentationFormat>On-screen Show (4:3)</PresentationFormat>
  <Paragraphs>111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Office Theme</vt:lpstr>
      <vt:lpstr>1_Office Theme</vt:lpstr>
      <vt:lpstr>SPW 8.0 Graph</vt:lpstr>
      <vt:lpstr>Worksheet</vt:lpstr>
      <vt:lpstr>PowerPoint Presentation</vt:lpstr>
      <vt:lpstr>EMCAL Tilted Plate Configuration (Flat plates - No Accordion)</vt:lpstr>
      <vt:lpstr>New EMCAL Prototype</vt:lpstr>
      <vt:lpstr>PowerPoint Presentation</vt:lpstr>
      <vt:lpstr>PowerPoint Presentation</vt:lpstr>
      <vt:lpstr>Connection to Readout Electronics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R&amp;D Plans</vt:lpstr>
      <vt:lpstr>Budget for Future R&amp;D Plans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Woody</dc:creator>
  <cp:lastModifiedBy>Craig1</cp:lastModifiedBy>
  <cp:revision>682</cp:revision>
  <dcterms:created xsi:type="dcterms:W3CDTF">2012-02-22T21:24:35Z</dcterms:created>
  <dcterms:modified xsi:type="dcterms:W3CDTF">2013-12-04T16:35:28Z</dcterms:modified>
</cp:coreProperties>
</file>